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44"/>
  </p:notesMasterIdLst>
  <p:sldIdLst>
    <p:sldId id="256" r:id="rId2"/>
    <p:sldId id="260" r:id="rId3"/>
    <p:sldId id="257" r:id="rId4"/>
    <p:sldId id="258" r:id="rId5"/>
    <p:sldId id="293" r:id="rId6"/>
    <p:sldId id="296" r:id="rId7"/>
    <p:sldId id="297" r:id="rId8"/>
    <p:sldId id="298" r:id="rId9"/>
    <p:sldId id="299" r:id="rId10"/>
    <p:sldId id="294" r:id="rId11"/>
    <p:sldId id="295" r:id="rId12"/>
    <p:sldId id="300" r:id="rId13"/>
    <p:sldId id="301" r:id="rId14"/>
    <p:sldId id="288" r:id="rId15"/>
    <p:sldId id="262" r:id="rId16"/>
    <p:sldId id="263" r:id="rId17"/>
    <p:sldId id="264" r:id="rId18"/>
    <p:sldId id="289" r:id="rId19"/>
    <p:sldId id="266" r:id="rId20"/>
    <p:sldId id="267" r:id="rId21"/>
    <p:sldId id="268" r:id="rId22"/>
    <p:sldId id="259" r:id="rId23"/>
    <p:sldId id="290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91" r:id="rId32"/>
    <p:sldId id="278" r:id="rId33"/>
    <p:sldId id="279" r:id="rId34"/>
    <p:sldId id="280" r:id="rId35"/>
    <p:sldId id="292" r:id="rId36"/>
    <p:sldId id="281" r:id="rId37"/>
    <p:sldId id="282" r:id="rId38"/>
    <p:sldId id="283" r:id="rId39"/>
    <p:sldId id="284" r:id="rId40"/>
    <p:sldId id="285" r:id="rId41"/>
    <p:sldId id="286" r:id="rId42"/>
    <p:sldId id="287" r:id="rId43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45"/>
      <p:bold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entury Schoolbook" panose="02040604050505020304" pitchFamily="18" charset="0"/>
      <p:regular r:id="rId51"/>
      <p:bold r:id="rId52"/>
      <p:italic r:id="rId53"/>
      <p:boldItalic r:id="rId54"/>
    </p:embeddedFont>
    <p:embeddedFont>
      <p:font typeface="Source Code Pro" panose="020B0509030403020204" pitchFamily="49" charset="0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E5ED5F-011D-4FB6-A6CB-6849108A1A7F}">
  <a:tblStyle styleId="{C3E5ED5F-011D-4FB6-A6CB-6849108A1A7F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AEB"/>
          </a:solidFill>
        </a:fill>
      </a:tcStyle>
    </a:wholeTbl>
    <a:band1H>
      <a:tcTxStyle/>
      <a:tcStyle>
        <a:tcBdr/>
        <a:fill>
          <a:solidFill>
            <a:srgbClr val="D1D2D4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1D2D4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56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jpg>
</file>

<file path=ppt/media/image28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5903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5903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85b7fc9b23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185b7fc9b2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85b7fc9b23_0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185b7fc9b23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85b7fc9b23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185b7fc9b2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967897716fe56d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967897716fe56d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22d671d8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422d671d8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80809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85b7fc9b23_0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85b7fc9b23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85b7fc9b23_0_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185b7fc9b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85b7fc9b23_0_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185b7fc9b23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85b7fc9b23_0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185b7fc9b2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85b7fc9b2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185b7fc9b2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85b7fc9b2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185b7fc9b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85b7fc9b23_0_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g185b7fc9b23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85b7fc9b23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g185b7fc9b23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22d671d8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422d671d8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9095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85b7fc9b23_0_1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185b7fc9b23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85b7fc9b23_0_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185b7fc9b23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85b7fc9b23_0_1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185b7fc9b23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22d671d8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422d671d8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93315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395fb4c27d5437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395fb4c27d5437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395fb4c27d54378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395fb4c27d54378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395fb4c27d54378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395fb4c27d54378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422d671d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422d671d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8e9db50e90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8e9db50e90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77c99453a37280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77c99453a37280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Bof: basic oxygen furnace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Oh: open hearth furnace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Eaf: electric arc furnace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7985663b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7985663b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77c99453a37280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77c99453a372809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22d671d8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422d671d8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22d671d8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422d671d8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9902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85b7fc9b23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185b7fc9b2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85b7fc9b23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185b7fc9b23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85b7fc9b23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185b7fc9b2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22d671d8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422d671d8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3089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2200275" y="42625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2200275" y="1828800"/>
            <a:ext cx="6577800" cy="27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474A55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6720803" y="472246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2200274" y="4722461"/>
            <a:ext cx="4250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384749" y="542496"/>
            <a:ext cx="1413300" cy="4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 title="Feather"/>
          <p:cNvSpPr/>
          <p:nvPr/>
        </p:nvSpPr>
        <p:spPr>
          <a:xfrm rot="2047334" flipH="1">
            <a:off x="6429343" y="340261"/>
            <a:ext cx="2557082" cy="4392974"/>
          </a:xfrm>
          <a:custGeom>
            <a:avLst/>
            <a:gdLst/>
            <a:ahLst/>
            <a:cxnLst/>
            <a:rect l="l" t="t" r="r" b="b"/>
            <a:pathLst>
              <a:path w="869" h="1495" extrusionOk="0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rgbClr val="D0CDBB">
              <a:alpha val="498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6357366" y="1127933"/>
            <a:ext cx="2423100" cy="12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600"/>
              <a:buFont typeface="Century Schoolbook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>
            <a:spLocks noGrp="1"/>
          </p:cNvSpPr>
          <p:nvPr>
            <p:ph type="pic" idx="2"/>
          </p:nvPr>
        </p:nvSpPr>
        <p:spPr>
          <a:xfrm>
            <a:off x="0" y="0"/>
            <a:ext cx="6077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6357366" y="2417855"/>
            <a:ext cx="2420700" cy="21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11000"/>
              </a:lnSpc>
              <a:spcBef>
                <a:spcPts val="1100"/>
              </a:spcBef>
              <a:spcAft>
                <a:spcPts val="0"/>
              </a:spcAft>
              <a:buClr>
                <a:srgbClr val="464B56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474A55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dt" idx="10"/>
          </p:nvPr>
        </p:nvSpPr>
        <p:spPr>
          <a:xfrm>
            <a:off x="6357366" y="4718304"/>
            <a:ext cx="2420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ftr" idx="11"/>
          </p:nvPr>
        </p:nvSpPr>
        <p:spPr>
          <a:xfrm>
            <a:off x="365798" y="4718304"/>
            <a:ext cx="5699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ldNum" idx="12"/>
          </p:nvPr>
        </p:nvSpPr>
        <p:spPr>
          <a:xfrm>
            <a:off x="6357366" y="280205"/>
            <a:ext cx="24207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3300" b="0" i="0" u="none" strike="noStrike" cap="non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lvl="1" indent="0" algn="l" rtl="0">
              <a:spcBef>
                <a:spcPts val="0"/>
              </a:spcBef>
              <a:buNone/>
              <a:defRPr sz="3300" b="0" i="0" u="none" strike="noStrike" cap="non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lvl="2" indent="0" algn="l" rtl="0">
              <a:spcBef>
                <a:spcPts val="0"/>
              </a:spcBef>
              <a:buNone/>
              <a:defRPr sz="3300" b="0" i="0" u="none" strike="noStrike" cap="non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lvl="3" indent="0" algn="l" rtl="0">
              <a:spcBef>
                <a:spcPts val="0"/>
              </a:spcBef>
              <a:buNone/>
              <a:defRPr sz="3300" b="0" i="0" u="none" strike="noStrike" cap="non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lvl="4" indent="0" algn="l" rtl="0">
              <a:spcBef>
                <a:spcPts val="0"/>
              </a:spcBef>
              <a:buNone/>
              <a:defRPr sz="3300" b="0" i="0" u="none" strike="noStrike" cap="non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lvl="5" indent="0" algn="l" rtl="0">
              <a:spcBef>
                <a:spcPts val="0"/>
              </a:spcBef>
              <a:buNone/>
              <a:defRPr sz="3300" b="0" i="0" u="none" strike="noStrike" cap="non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lvl="6" indent="0" algn="l" rtl="0">
              <a:spcBef>
                <a:spcPts val="0"/>
              </a:spcBef>
              <a:buNone/>
              <a:defRPr sz="3300" b="0" i="0" u="none" strike="noStrike" cap="non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lvl="7" indent="0" algn="l" rtl="0">
              <a:spcBef>
                <a:spcPts val="0"/>
              </a:spcBef>
              <a:buNone/>
              <a:defRPr sz="3300" b="0" i="0" u="none" strike="noStrike" cap="non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lvl="8" indent="0" algn="l" rtl="0">
              <a:spcBef>
                <a:spcPts val="0"/>
              </a:spcBef>
              <a:buNone/>
              <a:defRPr sz="3300" b="0" i="0" u="none" strike="noStrike" cap="none">
                <a:solidFill>
                  <a:srgbClr val="464B5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-1" y="0"/>
            <a:ext cx="1890300" cy="1063200"/>
          </a:xfrm>
          <a:prstGeom prst="rect">
            <a:avLst/>
          </a:prstGeom>
          <a:solidFill>
            <a:srgbClr val="D0CDB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2200275" y="42625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2200274" y="1828799"/>
            <a:ext cx="31203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474A55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2"/>
          </p:nvPr>
        </p:nvSpPr>
        <p:spPr>
          <a:xfrm>
            <a:off x="5657813" y="1828799"/>
            <a:ext cx="31203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64B56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474A55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474A55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dt" idx="10"/>
          </p:nvPr>
        </p:nvSpPr>
        <p:spPr>
          <a:xfrm>
            <a:off x="6720803" y="472246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ftr" idx="11"/>
          </p:nvPr>
        </p:nvSpPr>
        <p:spPr>
          <a:xfrm>
            <a:off x="2200274" y="4722461"/>
            <a:ext cx="4250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sldNum" idx="12"/>
          </p:nvPr>
        </p:nvSpPr>
        <p:spPr>
          <a:xfrm>
            <a:off x="384749" y="542496"/>
            <a:ext cx="1413300" cy="4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feed/update/urn:li:activity:6967050513892691969?utm_source=share&amp;utm_medium=member_androi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hyperlink" Target="https://youtu.be/oxPnzny5RXw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Ingeniería y Desarrollo Sostenible</a:t>
            </a: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Clase 13: Ecodiseño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0DA33D-71D1-6DF4-57E5-2D98E524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Sobre evaluaciones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A8DE2F-5EE5-7D3F-D372-CDB182E24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10" y="1057550"/>
            <a:ext cx="8278380" cy="392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174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0DA33D-71D1-6DF4-57E5-2D98E524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Sobre evaluaciones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5C8F7E-B0BF-40E5-B0E8-FD2EA3672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309" y="1257060"/>
            <a:ext cx="8459381" cy="342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051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0DA33D-71D1-6DF4-57E5-2D98E524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Sobre evaluaciones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67F4196-BE7E-F6E6-AB4A-29F267BD47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62"/>
          <a:stretch/>
        </p:blipFill>
        <p:spPr bwMode="auto">
          <a:xfrm>
            <a:off x="876300" y="1057550"/>
            <a:ext cx="7391400" cy="408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897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0DA33D-71D1-6DF4-57E5-2D98E524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Sobre evaluaciones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C79FB7-3CA6-CC91-013A-55001D6C3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812"/>
            <a:ext cx="9144000" cy="494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691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1. </a:t>
            </a:r>
            <a:br>
              <a:rPr lang="es-CL" dirty="0"/>
            </a:br>
            <a:r>
              <a:rPr lang="es-CL" dirty="0"/>
              <a:t>Introducción al ecodiseño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6262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>
            <a:off x="6181800" y="0"/>
            <a:ext cx="29622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600"/>
              <a:buFont typeface="Century Schoolbook"/>
              <a:buNone/>
            </a:pPr>
            <a:r>
              <a:rPr lang="en" sz="4200"/>
              <a:t>El Diseño</a:t>
            </a:r>
            <a:endParaRPr sz="4200"/>
          </a:p>
        </p:txBody>
      </p:sp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6181800" y="879900"/>
            <a:ext cx="2962200" cy="42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200"/>
              <a:buNone/>
            </a:pPr>
            <a:r>
              <a:rPr lang="en" sz="1800"/>
              <a:t>Es el proceso creativo a través del cuál se genera un nuevo producto, concepto o proceso usando medios subjetivos o cualitativos.</a:t>
            </a:r>
            <a:endParaRPr sz="1800"/>
          </a:p>
          <a:p>
            <a:pPr marL="0" lvl="0" indent="0" algn="l" rtl="0">
              <a:lnSpc>
                <a:spcPct val="9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200"/>
              <a:buNone/>
            </a:pPr>
            <a:endParaRPr sz="1800"/>
          </a:p>
          <a:p>
            <a:pPr marL="0" lvl="0" indent="0" algn="l" rtl="0">
              <a:lnSpc>
                <a:spcPct val="91000"/>
              </a:lnSpc>
              <a:spcBef>
                <a:spcPts val="1100"/>
              </a:spcBef>
              <a:spcAft>
                <a:spcPts val="1600"/>
              </a:spcAft>
              <a:buClr>
                <a:srgbClr val="464B56"/>
              </a:buClr>
              <a:buSzPts val="1200"/>
              <a:buNone/>
            </a:pPr>
            <a:r>
              <a:rPr lang="en" sz="1800"/>
              <a:t>El diseño está en todas los productos, herramientas y sistemas que usamos hoy en día.</a:t>
            </a:r>
            <a:endParaRPr sz="1800"/>
          </a:p>
        </p:txBody>
      </p:sp>
      <p:pic>
        <p:nvPicPr>
          <p:cNvPr id="128" name="Google Shape;128;p2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-32658" b="-16262"/>
          <a:stretch/>
        </p:blipFill>
        <p:spPr>
          <a:xfrm>
            <a:off x="0" y="0"/>
            <a:ext cx="60769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>
            <a:spLocks noGrp="1"/>
          </p:cNvSpPr>
          <p:nvPr>
            <p:ph type="ftr" idx="11"/>
          </p:nvPr>
        </p:nvSpPr>
        <p:spPr>
          <a:xfrm>
            <a:off x="-2" y="4869604"/>
            <a:ext cx="5699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43250"/>
            <a:ext cx="7010601" cy="405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4"/>
          <p:cNvSpPr txBox="1">
            <a:spLocks noGrp="1"/>
          </p:cNvSpPr>
          <p:nvPr>
            <p:ph type="sldNum" idx="12"/>
          </p:nvPr>
        </p:nvSpPr>
        <p:spPr>
          <a:xfrm>
            <a:off x="6" y="4848300"/>
            <a:ext cx="54354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Fuente: Johnson &amp; Gibson (2014) Sustainability in Engineering Design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4"/>
          <p:cNvSpPr txBox="1">
            <a:spLocks noGrp="1"/>
          </p:cNvSpPr>
          <p:nvPr>
            <p:ph type="title" idx="4294967295"/>
          </p:nvPr>
        </p:nvSpPr>
        <p:spPr>
          <a:xfrm>
            <a:off x="6181800" y="0"/>
            <a:ext cx="2962200" cy="20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600"/>
              <a:buFont typeface="Century Schoolbook"/>
              <a:buNone/>
            </a:pPr>
            <a:r>
              <a:rPr lang="en"/>
              <a:t>Habilidades Requeridas para el Diseño</a:t>
            </a:r>
            <a:endParaRPr sz="4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970"/>
              <a:buFont typeface="Century Schoolbook"/>
              <a:buNone/>
            </a:pPr>
            <a:r>
              <a:rPr lang="en"/>
              <a:t>¿Qué significa diseñar para la sustentabilidad?</a:t>
            </a:r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256050" y="1202400"/>
            <a:ext cx="8631900" cy="27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None/>
            </a:pPr>
            <a:r>
              <a:rPr lang="en"/>
              <a:t>Para alcanzar la sustentabilidad, el diseño debe incorporar nuevos elementos:</a:t>
            </a:r>
            <a:endParaRPr/>
          </a:p>
          <a:p>
            <a:pPr marL="241300" lvl="0" indent="-227806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Considerar el ciclo de vida completo</a:t>
            </a:r>
            <a:endParaRPr/>
          </a:p>
          <a:p>
            <a:pPr marL="241300" lvl="0" indent="-227806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Seleccionar materiales saludables (para la gente y el medio ambiente)</a:t>
            </a:r>
            <a:endParaRPr/>
          </a:p>
          <a:p>
            <a:pPr marL="241300" lvl="0" indent="-227806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Diseñar para una larga vida</a:t>
            </a:r>
            <a:endParaRPr/>
          </a:p>
          <a:p>
            <a:pPr marL="0" lvl="0" indent="0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None/>
            </a:pPr>
            <a:r>
              <a:rPr lang="en"/>
              <a:t>Además de los objetivos clásicos del diseño:</a:t>
            </a:r>
            <a:endParaRPr/>
          </a:p>
          <a:p>
            <a:pPr marL="241300" lvl="0" indent="-227806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Resolver la necesidad del usuario</a:t>
            </a:r>
            <a:endParaRPr/>
          </a:p>
          <a:p>
            <a:pPr marL="241300" lvl="0" indent="-227806" algn="l" rtl="0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Ser económicamente eficiente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2.</a:t>
            </a:r>
            <a:br>
              <a:rPr lang="es-CL" dirty="0"/>
            </a:br>
            <a:r>
              <a:rPr lang="es-CL" dirty="0"/>
              <a:t>Fases del diseño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3790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6076575" y="0"/>
            <a:ext cx="3067500" cy="12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2600"/>
              <a:buFont typeface="Century Schoolbook"/>
              <a:buNone/>
            </a:pPr>
            <a:r>
              <a:rPr lang="en" sz="4200"/>
              <a:t>Proceso de diseño clásico</a:t>
            </a:r>
            <a:endParaRPr sz="4200"/>
          </a:p>
        </p:txBody>
      </p:sp>
      <p:sp>
        <p:nvSpPr>
          <p:cNvPr id="154" name="Google Shape;154;p27"/>
          <p:cNvSpPr txBox="1">
            <a:spLocks noGrp="1"/>
          </p:cNvSpPr>
          <p:nvPr>
            <p:ph type="body" idx="1"/>
          </p:nvPr>
        </p:nvSpPr>
        <p:spPr>
          <a:xfrm>
            <a:off x="6076475" y="1352050"/>
            <a:ext cx="3067500" cy="32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400"/>
              <a:buNone/>
            </a:pPr>
            <a:r>
              <a:rPr lang="en" sz="1600"/>
              <a:t>El proceso de diseño clásico se ocupa del desarrollo conceptual hasta la generación de especificaciones técnicas para el proceso de fabricación.</a:t>
            </a:r>
            <a:endParaRPr sz="1600"/>
          </a:p>
          <a:p>
            <a:pPr marL="21590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464B56"/>
              </a:buClr>
              <a:buSzPts val="1600"/>
              <a:buFont typeface="Arial"/>
              <a:buChar char="•"/>
            </a:pPr>
            <a:r>
              <a:rPr lang="en" sz="1600"/>
              <a:t>Reconoce la necesidad</a:t>
            </a:r>
            <a:endParaRPr sz="1600"/>
          </a:p>
          <a:p>
            <a:pPr marL="21590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464B56"/>
              </a:buClr>
              <a:buSzPts val="1600"/>
              <a:buFont typeface="Arial"/>
              <a:buChar char="•"/>
            </a:pPr>
            <a:r>
              <a:rPr lang="en" sz="1600"/>
              <a:t>Desarrolla la solución</a:t>
            </a:r>
            <a:endParaRPr sz="1600"/>
          </a:p>
          <a:p>
            <a:pPr marL="21590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1600"/>
              </a:spcAft>
              <a:buClr>
                <a:srgbClr val="464B56"/>
              </a:buClr>
              <a:buSzPts val="1600"/>
              <a:buFont typeface="Arial"/>
              <a:buChar char="•"/>
            </a:pPr>
            <a:r>
              <a:rPr lang="en" sz="1600"/>
              <a:t>Indica cómo construirla</a:t>
            </a:r>
            <a:endParaRPr sz="1600"/>
          </a:p>
        </p:txBody>
      </p:sp>
      <p:sp>
        <p:nvSpPr>
          <p:cNvPr id="155" name="Google Shape;155;p27"/>
          <p:cNvSpPr txBox="1">
            <a:spLocks noGrp="1"/>
          </p:cNvSpPr>
          <p:nvPr>
            <p:ph type="ftr" idx="11"/>
          </p:nvPr>
        </p:nvSpPr>
        <p:spPr>
          <a:xfrm>
            <a:off x="473" y="4869529"/>
            <a:ext cx="5699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  <p:pic>
        <p:nvPicPr>
          <p:cNvPr id="156" name="Google Shape;156;p2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-183123" b="-183076"/>
          <a:stretch/>
        </p:blipFill>
        <p:spPr>
          <a:xfrm rot="210235">
            <a:off x="141685" y="172641"/>
            <a:ext cx="5793579" cy="4798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0" y="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Resultado de aprendizaje asociado</a:t>
            </a:r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body" idx="1"/>
          </p:nvPr>
        </p:nvSpPr>
        <p:spPr>
          <a:xfrm>
            <a:off x="1283100" y="1202400"/>
            <a:ext cx="6577800" cy="27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41300" lvl="0" indent="-234950" algn="just" rtl="0">
              <a:lnSpc>
                <a:spcPct val="111000"/>
              </a:lnSpc>
              <a:spcBef>
                <a:spcPts val="0"/>
              </a:spcBef>
              <a:spcAft>
                <a:spcPts val="1600"/>
              </a:spcAft>
              <a:buClr>
                <a:srgbClr val="464B56"/>
              </a:buClr>
              <a:buSzPts val="1500"/>
              <a:buChar char="●"/>
            </a:pPr>
            <a:r>
              <a:rPr lang="en"/>
              <a:t>RA 3:</a:t>
            </a:r>
            <a:br>
              <a:rPr lang="en"/>
            </a:br>
            <a:r>
              <a:rPr lang="en"/>
              <a:t>“Explica conceptos básicos de producción limpia identificando las regulaciones e indicadores (huellas de agua y CO2) en el ámbito de los procesos, productos y servicios que permitan minimizar los impactos en el medioambiente y promuevan un desarrollo sostenible.”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202712">
            <a:off x="120772" y="1572680"/>
            <a:ext cx="8902457" cy="199813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>
            <a:spLocks noGrp="1"/>
          </p:cNvSpPr>
          <p:nvPr>
            <p:ph type="sldNum" idx="12"/>
          </p:nvPr>
        </p:nvSpPr>
        <p:spPr>
          <a:xfrm>
            <a:off x="8" y="4848300"/>
            <a:ext cx="55356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Fuente: Johnson &amp; Gibson (2014) Sustainability in Engineering Design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40686"/>
            <a:ext cx="9075026" cy="389202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 txBox="1">
            <a:spLocks noGrp="1"/>
          </p:cNvSpPr>
          <p:nvPr>
            <p:ph type="sldNum" idx="12"/>
          </p:nvPr>
        </p:nvSpPr>
        <p:spPr>
          <a:xfrm>
            <a:off x="-2" y="4848300"/>
            <a:ext cx="70035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Fuente: Aigner &amp; Fenner (2014) Sustainable Infrastructure: Principles into practice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Shrilk y biomimetics </a:t>
            </a: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11700" y="3391125"/>
            <a:ext cx="8520600" cy="14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https://www.linkedin.com/feed/update/urn:li:activity:6967050513892691969?utm_source=share&amp;utm_medium=member_android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https://youtu.be/oxPnzny5RXw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953400"/>
            <a:ext cx="8839199" cy="201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3.</a:t>
            </a:r>
            <a:br>
              <a:rPr lang="es-CL" dirty="0"/>
            </a:br>
            <a:r>
              <a:rPr lang="es-CL" dirty="0"/>
              <a:t>Oportunidades para la sostenibilidad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30404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>
            <a:off x="0" y="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0000"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78571"/>
              <a:buFont typeface="Century Schoolbook"/>
              <a:buNone/>
            </a:pPr>
            <a:r>
              <a:rPr lang="en"/>
              <a:t>Diseño del modelo de vida completo (Whole-life Model design)</a:t>
            </a:r>
            <a:endParaRPr/>
          </a:p>
        </p:txBody>
      </p:sp>
      <p:pic>
        <p:nvPicPr>
          <p:cNvPr id="180" name="Google Shape;180;p3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1391925"/>
            <a:ext cx="5952000" cy="305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 txBox="1">
            <a:spLocks noGrp="1"/>
          </p:cNvSpPr>
          <p:nvPr>
            <p:ph type="body" idx="2"/>
          </p:nvPr>
        </p:nvSpPr>
        <p:spPr>
          <a:xfrm>
            <a:off x="6023400" y="515075"/>
            <a:ext cx="3120900" cy="4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241300" lvl="0" indent="-23495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500"/>
              <a:buChar char="●"/>
            </a:pPr>
            <a:r>
              <a:rPr lang="en"/>
              <a:t>Durante el proceso de diseño, existen una serie de etapas que presentan oportunidades para la sustentabilidad.</a:t>
            </a:r>
            <a:endParaRPr/>
          </a:p>
          <a:p>
            <a:pPr marL="241300" lvl="0" indent="-234950" algn="l" rtl="0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ts val="1500"/>
              <a:buChar char="●"/>
            </a:pPr>
            <a:r>
              <a:rPr lang="en"/>
              <a:t>Estas se asocian directamente a lo conversado en la introducción a la economía circular, puesto en práctica para ingeniería.</a:t>
            </a:r>
            <a:endParaRPr/>
          </a:p>
        </p:txBody>
      </p:sp>
      <p:sp>
        <p:nvSpPr>
          <p:cNvPr id="182" name="Google Shape;182;p31"/>
          <p:cNvSpPr txBox="1">
            <a:spLocks noGrp="1"/>
          </p:cNvSpPr>
          <p:nvPr>
            <p:ph type="ftr" idx="11"/>
          </p:nvPr>
        </p:nvSpPr>
        <p:spPr>
          <a:xfrm>
            <a:off x="0" y="4869600"/>
            <a:ext cx="64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53343">
            <a:off x="120772" y="290124"/>
            <a:ext cx="8902454" cy="45632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2"/>
          <p:cNvSpPr txBox="1">
            <a:spLocks noGrp="1"/>
          </p:cNvSpPr>
          <p:nvPr>
            <p:ph type="sldNum" idx="12"/>
          </p:nvPr>
        </p:nvSpPr>
        <p:spPr>
          <a:xfrm>
            <a:off x="4" y="4848300"/>
            <a:ext cx="68661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Fuente: Johnson &amp; Gibson (2014) Sustainability in Engineering Design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>
            <a:spLocks noGrp="1"/>
          </p:cNvSpPr>
          <p:nvPr>
            <p:ph type="title"/>
          </p:nvPr>
        </p:nvSpPr>
        <p:spPr>
          <a:xfrm>
            <a:off x="311500" y="13295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Fuentes sustentables</a:t>
            </a:r>
            <a:endParaRPr/>
          </a:p>
        </p:txBody>
      </p:sp>
      <p:pic>
        <p:nvPicPr>
          <p:cNvPr id="194" name="Google Shape;194;p33" descr="A picture containing drawing, clock, sign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11499" y="1392424"/>
            <a:ext cx="47661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3"/>
          <p:cNvSpPr txBox="1">
            <a:spLocks noGrp="1"/>
          </p:cNvSpPr>
          <p:nvPr>
            <p:ph type="body" idx="2"/>
          </p:nvPr>
        </p:nvSpPr>
        <p:spPr>
          <a:xfrm>
            <a:off x="5329501" y="1200150"/>
            <a:ext cx="3412800" cy="32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10000"/>
          </a:bodyPr>
          <a:lstStyle/>
          <a:p>
            <a:pPr marL="241300" lvl="0" indent="-220662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La obtención de materiales de fuentes sustentables representa una inmensa oportunidad para el desarrollo sostenible</a:t>
            </a:r>
            <a:endParaRPr/>
          </a:p>
          <a:p>
            <a:pPr marL="241300" lvl="0" indent="-220662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Es importante considerar:</a:t>
            </a:r>
            <a:endParaRPr/>
          </a:p>
          <a:p>
            <a:pPr marL="482600" lvl="1" indent="-227965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Distancias y medios de transporte</a:t>
            </a:r>
            <a:endParaRPr/>
          </a:p>
          <a:p>
            <a:pPr marL="482600" lvl="1" indent="-227965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Técnicas de extracción</a:t>
            </a:r>
            <a:endParaRPr/>
          </a:p>
          <a:p>
            <a:pPr marL="482600" lvl="1" indent="-227965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Gestión de la fuente</a:t>
            </a:r>
            <a:endParaRPr/>
          </a:p>
          <a:p>
            <a:pPr marL="482600" lvl="1" indent="-227965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Flujo del material y reciclabilidad</a:t>
            </a:r>
            <a:endParaRPr/>
          </a:p>
          <a:p>
            <a:pPr marL="241300" lvl="0" indent="-139700" algn="l" rtl="0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83333"/>
              <a:buNone/>
            </a:pPr>
            <a:endParaRPr/>
          </a:p>
        </p:txBody>
      </p:sp>
      <p:sp>
        <p:nvSpPr>
          <p:cNvPr id="196" name="Google Shape;196;p33"/>
          <p:cNvSpPr txBox="1">
            <a:spLocks noGrp="1"/>
          </p:cNvSpPr>
          <p:nvPr>
            <p:ph type="ftr" idx="11"/>
          </p:nvPr>
        </p:nvSpPr>
        <p:spPr>
          <a:xfrm>
            <a:off x="0" y="4869600"/>
            <a:ext cx="6007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4"/>
          <p:cNvSpPr txBox="1">
            <a:spLocks noGrp="1"/>
          </p:cNvSpPr>
          <p:nvPr>
            <p:ph type="title"/>
          </p:nvPr>
        </p:nvSpPr>
        <p:spPr>
          <a:xfrm>
            <a:off x="632650" y="175884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Manufactura sustentable</a:t>
            </a:r>
            <a:endParaRPr/>
          </a:p>
        </p:txBody>
      </p:sp>
      <p:sp>
        <p:nvSpPr>
          <p:cNvPr id="202" name="Google Shape;202;p34"/>
          <p:cNvSpPr txBox="1">
            <a:spLocks noGrp="1"/>
          </p:cNvSpPr>
          <p:nvPr>
            <p:ph type="body" idx="2"/>
          </p:nvPr>
        </p:nvSpPr>
        <p:spPr>
          <a:xfrm>
            <a:off x="5021138" y="1399674"/>
            <a:ext cx="31203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62500" lnSpcReduction="20000"/>
          </a:bodyPr>
          <a:lstStyle/>
          <a:p>
            <a:pPr marL="241300" lvl="0" indent="-219075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La fabricación de productos y operación de las organizaciones en general es clave para alcanzar el desarrollo sostenible.</a:t>
            </a:r>
            <a:endParaRPr/>
          </a:p>
          <a:p>
            <a:pPr marL="241300" lvl="0" indent="-219075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Existen muchas medidas de sustentabilidad para los procesos de fabricación, entre las cuales se encuentran:</a:t>
            </a:r>
            <a:endParaRPr/>
          </a:p>
          <a:p>
            <a:pPr marL="482600" lvl="1" indent="-227330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Consumo de agua</a:t>
            </a:r>
            <a:endParaRPr/>
          </a:p>
          <a:p>
            <a:pPr marL="482600" lvl="1" indent="-227330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Consumo de energía</a:t>
            </a:r>
            <a:endParaRPr/>
          </a:p>
          <a:p>
            <a:pPr marL="482600" lvl="1" indent="-227330" algn="l" rtl="0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Generación y gestión de subproductos</a:t>
            </a:r>
            <a:endParaRPr/>
          </a:p>
        </p:txBody>
      </p:sp>
      <p:sp>
        <p:nvSpPr>
          <p:cNvPr id="203" name="Google Shape;203;p34"/>
          <p:cNvSpPr txBox="1">
            <a:spLocks noGrp="1"/>
          </p:cNvSpPr>
          <p:nvPr>
            <p:ph type="ftr" idx="11"/>
          </p:nvPr>
        </p:nvSpPr>
        <p:spPr>
          <a:xfrm>
            <a:off x="0" y="4869600"/>
            <a:ext cx="5456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  <p:pic>
        <p:nvPicPr>
          <p:cNvPr id="204" name="Google Shape;204;p3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32653" y="1427867"/>
            <a:ext cx="3451800" cy="268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5"/>
          <p:cNvSpPr txBox="1">
            <a:spLocks noGrp="1"/>
          </p:cNvSpPr>
          <p:nvPr>
            <p:ph type="title"/>
          </p:nvPr>
        </p:nvSpPr>
        <p:spPr>
          <a:xfrm>
            <a:off x="168625" y="118678"/>
            <a:ext cx="65778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Uso y mantención sustentable</a:t>
            </a:r>
            <a:endParaRPr/>
          </a:p>
        </p:txBody>
      </p:sp>
      <p:sp>
        <p:nvSpPr>
          <p:cNvPr id="210" name="Google Shape;210;p35"/>
          <p:cNvSpPr txBox="1">
            <a:spLocks noGrp="1"/>
          </p:cNvSpPr>
          <p:nvPr>
            <p:ph type="body" idx="2"/>
          </p:nvPr>
        </p:nvSpPr>
        <p:spPr>
          <a:xfrm>
            <a:off x="4529999" y="1316625"/>
            <a:ext cx="4614000" cy="31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20000"/>
          </a:bodyPr>
          <a:lstStyle/>
          <a:p>
            <a:pPr marL="241300" lvl="0" indent="-233362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Muchos productos tienen un consumo de diseño durante su uso. Dependiendo del tiempo que dura en uso, este podría consumir muchos recursos como energía o agua, o producir una gran cantidad de residuos peligrosos.</a:t>
            </a:r>
            <a:endParaRPr/>
          </a:p>
          <a:p>
            <a:pPr marL="241300" lvl="0" indent="-233362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El diseño es responsable por todas estas características del producto:</a:t>
            </a:r>
            <a:endParaRPr/>
          </a:p>
          <a:p>
            <a:pPr marL="482600" lvl="1" indent="-240665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Consumo de recursos</a:t>
            </a:r>
            <a:endParaRPr/>
          </a:p>
          <a:p>
            <a:pPr marL="482600" lvl="1" indent="-240665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Vida útil media</a:t>
            </a:r>
            <a:endParaRPr/>
          </a:p>
          <a:p>
            <a:pPr marL="482600" lvl="1" indent="-240665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Facilidad de reparación</a:t>
            </a:r>
            <a:endParaRPr/>
          </a:p>
          <a:p>
            <a:pPr marL="482600" lvl="1" indent="-240665" algn="l" rtl="0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100000"/>
              <a:buChar char="○"/>
            </a:pPr>
            <a:r>
              <a:rPr lang="en"/>
              <a:t>Nocividad de los materiales</a:t>
            </a:r>
            <a:endParaRPr/>
          </a:p>
        </p:txBody>
      </p:sp>
      <p:sp>
        <p:nvSpPr>
          <p:cNvPr id="211" name="Google Shape;211;p35"/>
          <p:cNvSpPr txBox="1">
            <a:spLocks noGrp="1"/>
          </p:cNvSpPr>
          <p:nvPr>
            <p:ph type="ftr" idx="11"/>
          </p:nvPr>
        </p:nvSpPr>
        <p:spPr>
          <a:xfrm>
            <a:off x="0" y="4869600"/>
            <a:ext cx="5377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Fuente: Johnson &amp; Gibson (2014) Sustainability in Engineering Design</a:t>
            </a:r>
            <a:endParaRPr sz="1000"/>
          </a:p>
        </p:txBody>
      </p:sp>
      <p:sp>
        <p:nvSpPr>
          <p:cNvPr id="212" name="Google Shape;212;p35"/>
          <p:cNvSpPr txBox="1">
            <a:spLocks noGrp="1"/>
          </p:cNvSpPr>
          <p:nvPr>
            <p:ph type="body" idx="1"/>
          </p:nvPr>
        </p:nvSpPr>
        <p:spPr>
          <a:xfrm>
            <a:off x="479300" y="2975925"/>
            <a:ext cx="3554100" cy="15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 lnSpcReduction="20000"/>
          </a:bodyPr>
          <a:lstStyle/>
          <a:p>
            <a:pPr marL="0" lvl="0" indent="0" algn="ctr" rtl="0">
              <a:lnSpc>
                <a:spcPct val="91000"/>
              </a:lnSpc>
              <a:spcBef>
                <a:spcPts val="0"/>
              </a:spcBef>
              <a:spcAft>
                <a:spcPts val="1600"/>
              </a:spcAft>
              <a:buClr>
                <a:srgbClr val="464B56"/>
              </a:buClr>
              <a:buSzPts val="2220"/>
              <a:buNone/>
            </a:pPr>
            <a:r>
              <a:rPr lang="en" sz="2020"/>
              <a:t>¿Sabías que tu teléfono celular ve una reducción drástica de desempeño después de las 500 veces que se carga su batería?</a:t>
            </a:r>
            <a:endParaRPr sz="1465"/>
          </a:p>
        </p:txBody>
      </p:sp>
      <p:pic>
        <p:nvPicPr>
          <p:cNvPr id="213" name="Google Shape;213;p35"/>
          <p:cNvPicPr preferRelativeResize="0"/>
          <p:nvPr/>
        </p:nvPicPr>
        <p:blipFill rotWithShape="1">
          <a:blip r:embed="rId3">
            <a:alphaModFix/>
          </a:blip>
          <a:srcRect l="17992" t="5167" r="19185" b="7830"/>
          <a:stretch/>
        </p:blipFill>
        <p:spPr>
          <a:xfrm>
            <a:off x="985576" y="951475"/>
            <a:ext cx="2541549" cy="175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>
            <a:spLocks noGrp="1"/>
          </p:cNvSpPr>
          <p:nvPr>
            <p:ph type="title"/>
          </p:nvPr>
        </p:nvSpPr>
        <p:spPr>
          <a:xfrm>
            <a:off x="0" y="3"/>
            <a:ext cx="6577800" cy="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Disposición y recuperación responsable</a:t>
            </a:r>
            <a:endParaRPr/>
          </a:p>
        </p:txBody>
      </p:sp>
      <p:sp>
        <p:nvSpPr>
          <p:cNvPr id="219" name="Google Shape;219;p36"/>
          <p:cNvSpPr txBox="1">
            <a:spLocks noGrp="1"/>
          </p:cNvSpPr>
          <p:nvPr>
            <p:ph type="body" idx="2"/>
          </p:nvPr>
        </p:nvSpPr>
        <p:spPr>
          <a:xfrm>
            <a:off x="3991775" y="1390750"/>
            <a:ext cx="4707000" cy="25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41300" lvl="0" indent="-230981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1038"/>
              <a:buChar char="●"/>
            </a:pPr>
            <a:r>
              <a:rPr lang="en" sz="1225"/>
              <a:t>Eventualmente, todos los productos cumplen su ciclo.</a:t>
            </a:r>
            <a:endParaRPr sz="1225"/>
          </a:p>
          <a:p>
            <a:pPr marL="241300" lvl="0" indent="-230981" algn="l" rtl="0">
              <a:lnSpc>
                <a:spcPct val="10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1038"/>
              <a:buChar char="●"/>
            </a:pPr>
            <a:r>
              <a:rPr lang="en" sz="1225"/>
              <a:t>En esta etapa, se identifican diferentes causas del término de uso, y preparación para su disposición final:</a:t>
            </a:r>
            <a:endParaRPr sz="1225"/>
          </a:p>
          <a:p>
            <a:pPr marL="482600" lvl="1" indent="-227012" algn="l" rtl="0">
              <a:lnSpc>
                <a:spcPct val="10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975"/>
              <a:buChar char="○"/>
            </a:pPr>
            <a:r>
              <a:rPr lang="en" sz="975"/>
              <a:t>Término de su función (ej: empaques, papel higiénico)</a:t>
            </a:r>
            <a:endParaRPr sz="975"/>
          </a:p>
          <a:p>
            <a:pPr marL="482600" lvl="1" indent="-227012" algn="l" rtl="0">
              <a:lnSpc>
                <a:spcPct val="10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975"/>
              <a:buChar char="○"/>
            </a:pPr>
            <a:r>
              <a:rPr lang="en" sz="975"/>
              <a:t>Obsolescencia programada (ej: impresoras)</a:t>
            </a:r>
            <a:endParaRPr sz="975"/>
          </a:p>
          <a:p>
            <a:pPr marL="482600" lvl="1" indent="-227012" algn="l" rtl="0">
              <a:lnSpc>
                <a:spcPct val="10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975"/>
              <a:buChar char="○"/>
            </a:pPr>
            <a:r>
              <a:rPr lang="en" sz="975"/>
              <a:t>Obsolescencia percibida (ej: ropa de moda)</a:t>
            </a:r>
            <a:endParaRPr sz="975"/>
          </a:p>
          <a:p>
            <a:pPr marL="482600" lvl="1" indent="-227012" algn="l" rtl="0">
              <a:lnSpc>
                <a:spcPct val="10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ts val="975"/>
              <a:buChar char="○"/>
            </a:pPr>
            <a:r>
              <a:rPr lang="en" sz="975"/>
              <a:t>Desgaste irreparable (ej: lápiz grafito)</a:t>
            </a:r>
            <a:endParaRPr sz="975"/>
          </a:p>
          <a:p>
            <a:pPr marL="482600" lvl="1" indent="-227012" algn="l" rtl="0">
              <a:lnSpc>
                <a:spcPct val="10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ts val="975"/>
              <a:buChar char="○"/>
            </a:pPr>
            <a:r>
              <a:rPr lang="en" sz="975"/>
              <a:t>Caída en el desempeño (ej: teléfonos celulares)</a:t>
            </a:r>
            <a:endParaRPr sz="975"/>
          </a:p>
        </p:txBody>
      </p:sp>
      <p:sp>
        <p:nvSpPr>
          <p:cNvPr id="220" name="Google Shape;220;p36"/>
          <p:cNvSpPr txBox="1">
            <a:spLocks noGrp="1"/>
          </p:cNvSpPr>
          <p:nvPr>
            <p:ph type="ftr" idx="11"/>
          </p:nvPr>
        </p:nvSpPr>
        <p:spPr>
          <a:xfrm>
            <a:off x="0" y="4869600"/>
            <a:ext cx="5363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Fuente: Johnson &amp; Gibson (2014) Sustainability in Engineering Design</a:t>
            </a:r>
            <a:endParaRPr/>
          </a:p>
        </p:txBody>
      </p:sp>
      <p:pic>
        <p:nvPicPr>
          <p:cNvPr id="221" name="Google Shape;221;p3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90250" y="1301356"/>
            <a:ext cx="3120600" cy="268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Contenidos</a:t>
            </a: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16175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-CL" dirty="0"/>
              <a:t>Introducción al ecodiseño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-CL" dirty="0"/>
              <a:t>Fases del ecodiseño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-CL" dirty="0"/>
              <a:t>Oportunidades para la sostenibilidad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-CL" dirty="0"/>
              <a:t>Ejemplo de ecodiseño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-CL" dirty="0"/>
              <a:t>Otras herramientas de diseño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7"/>
          <p:cNvSpPr txBox="1">
            <a:spLocks noGrp="1"/>
          </p:cNvSpPr>
          <p:nvPr>
            <p:ph type="title"/>
          </p:nvPr>
        </p:nvSpPr>
        <p:spPr>
          <a:xfrm>
            <a:off x="0" y="3"/>
            <a:ext cx="6577800" cy="7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0000"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78571"/>
              <a:buFont typeface="Century Schoolbook"/>
              <a:buNone/>
            </a:pPr>
            <a:r>
              <a:rPr lang="en"/>
              <a:t>¿Qué significa diseñar para la sustentabilidad?</a:t>
            </a:r>
            <a:endParaRPr/>
          </a:p>
        </p:txBody>
      </p:sp>
      <p:sp>
        <p:nvSpPr>
          <p:cNvPr id="227" name="Google Shape;227;p37"/>
          <p:cNvSpPr txBox="1">
            <a:spLocks noGrp="1"/>
          </p:cNvSpPr>
          <p:nvPr>
            <p:ph type="body" idx="1"/>
          </p:nvPr>
        </p:nvSpPr>
        <p:spPr>
          <a:xfrm>
            <a:off x="696750" y="1202400"/>
            <a:ext cx="7750500" cy="27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None/>
            </a:pPr>
            <a:r>
              <a:rPr lang="en"/>
              <a:t>Para alcanzar la sustentabilidad, el diseño debe incorporar nuevos elementos:</a:t>
            </a:r>
            <a:endParaRPr/>
          </a:p>
          <a:p>
            <a:pPr marL="241300" lvl="0" indent="-227806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Considerar el ciclo de vida completo</a:t>
            </a:r>
            <a:endParaRPr/>
          </a:p>
          <a:p>
            <a:pPr marL="241300" lvl="0" indent="-227806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Seleccionar materiales saludables (para la gente y el medio ambiente)</a:t>
            </a:r>
            <a:endParaRPr/>
          </a:p>
          <a:p>
            <a:pPr marL="241300" lvl="0" indent="-227806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Diseñar para una larga vida</a:t>
            </a:r>
            <a:endParaRPr/>
          </a:p>
          <a:p>
            <a:pPr marL="0" lvl="0" indent="0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None/>
            </a:pPr>
            <a:r>
              <a:rPr lang="en"/>
              <a:t>Además de los objetivos clásicos del diseño:</a:t>
            </a:r>
            <a:endParaRPr/>
          </a:p>
          <a:p>
            <a:pPr marL="241300" lvl="0" indent="-227806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Resolver la necesidad del usuario</a:t>
            </a:r>
            <a:endParaRPr/>
          </a:p>
          <a:p>
            <a:pPr marL="241300" lvl="0" indent="-227806" algn="l" rtl="0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Ser económicamente eficiente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4.</a:t>
            </a:r>
            <a:br>
              <a:rPr lang="es-CL" dirty="0"/>
            </a:br>
            <a:r>
              <a:rPr lang="es-CL" dirty="0"/>
              <a:t>Ejemplo de ecodiseño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69394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9"/>
          <p:cNvSpPr txBox="1">
            <a:spLocks noGrp="1"/>
          </p:cNvSpPr>
          <p:nvPr>
            <p:ph type="title"/>
          </p:nvPr>
        </p:nvSpPr>
        <p:spPr>
          <a:xfrm>
            <a:off x="0" y="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Separación de planchas de terciado</a:t>
            </a:r>
            <a:endParaRPr/>
          </a:p>
        </p:txBody>
      </p:sp>
      <p:sp>
        <p:nvSpPr>
          <p:cNvPr id="239" name="Google Shape;239;p39"/>
          <p:cNvSpPr txBox="1">
            <a:spLocks noGrp="1"/>
          </p:cNvSpPr>
          <p:nvPr>
            <p:ph type="body" idx="1"/>
          </p:nvPr>
        </p:nvSpPr>
        <p:spPr>
          <a:xfrm>
            <a:off x="1155824" y="1370949"/>
            <a:ext cx="31203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20000"/>
          </a:bodyPr>
          <a:lstStyle/>
          <a:p>
            <a:pPr marL="241300" lvl="0" indent="-213518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Una empresa necesita renovar el piso de su taller, actualmente con planchas de madera terciada y está evaluando las alternativas tecnológicas para utilizar.</a:t>
            </a:r>
            <a:endParaRPr/>
          </a:p>
          <a:p>
            <a:pPr marL="241300" lvl="0" indent="-213518" algn="l" rtl="0">
              <a:lnSpc>
                <a:spcPct val="111000"/>
              </a:lnSpc>
              <a:spcBef>
                <a:spcPts val="70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Su prioridad principal, por supuesto, es el costo.</a:t>
            </a:r>
            <a:endParaRPr/>
          </a:p>
          <a:p>
            <a:pPr marL="241300" lvl="0" indent="-139700" algn="l" rtl="0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83333"/>
              <a:buNone/>
            </a:pPr>
            <a:endParaRPr/>
          </a:p>
        </p:txBody>
      </p:sp>
      <p:sp>
        <p:nvSpPr>
          <p:cNvPr id="240" name="Google Shape;240;p39"/>
          <p:cNvSpPr txBox="1">
            <a:spLocks noGrp="1"/>
          </p:cNvSpPr>
          <p:nvPr>
            <p:ph type="body" idx="2"/>
          </p:nvPr>
        </p:nvSpPr>
        <p:spPr>
          <a:xfrm>
            <a:off x="5078363" y="1370949"/>
            <a:ext cx="31203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0000" lnSpcReduction="20000"/>
          </a:bodyPr>
          <a:lstStyle/>
          <a:p>
            <a:pPr marL="241300" lvl="0" indent="-213518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La sustentabilidad, sin embargo, es importante para la empresa, y está dispuesta hasta cierto punto, sacrificar algo de dinero por una opción más sustentable; pero no sabe hasta qué punto.</a:t>
            </a:r>
            <a:endParaRPr/>
          </a:p>
          <a:p>
            <a:pPr marL="241300" lvl="0" indent="-213518" algn="l" rtl="0">
              <a:lnSpc>
                <a:spcPct val="111000"/>
              </a:lnSpc>
              <a:spcBef>
                <a:spcPts val="700"/>
              </a:spcBef>
              <a:spcAft>
                <a:spcPts val="160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Nos contratan para entregarles más información sobre qué decisión tomar. ¿Qué hacemos?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 txBox="1">
            <a:spLocks noGrp="1"/>
          </p:cNvSpPr>
          <p:nvPr>
            <p:ph type="title"/>
          </p:nvPr>
        </p:nvSpPr>
        <p:spPr>
          <a:xfrm>
            <a:off x="228600" y="232013"/>
            <a:ext cx="64032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0000"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ct val="82500"/>
              <a:buFont typeface="Century Schoolbook"/>
              <a:buNone/>
            </a:pPr>
            <a:r>
              <a:rPr lang="en"/>
              <a:t>Separación de planchas de terciado</a:t>
            </a:r>
            <a:endParaRPr/>
          </a:p>
        </p:txBody>
      </p:sp>
      <p:graphicFrame>
        <p:nvGraphicFramePr>
          <p:cNvPr id="246" name="Google Shape;246;p40"/>
          <p:cNvGraphicFramePr/>
          <p:nvPr/>
        </p:nvGraphicFramePr>
        <p:xfrm>
          <a:off x="390197" y="963032"/>
          <a:ext cx="8388000" cy="4017425"/>
        </p:xfrm>
        <a:graphic>
          <a:graphicData uri="http://schemas.openxmlformats.org/drawingml/2006/table">
            <a:tbl>
              <a:tblPr firstRow="1" bandRow="1">
                <a:noFill/>
                <a:tableStyleId>{C3E5ED5F-011D-4FB6-A6CB-6849108A1A7F}</a:tableStyleId>
              </a:tblPr>
              <a:tblGrid>
                <a:gridCol w="27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9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6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Alternativa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Ventajas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Desventajas</a:t>
                      </a:r>
                      <a:endParaRPr sz="1100"/>
                    </a:p>
                  </a:txBody>
                  <a:tcPr marL="68600" marR="68600" marT="34300" marB="343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7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464B56"/>
                          </a:solidFill>
                        </a:rPr>
                        <a:t>Sierra eléctrica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Posibilidad de recuperar las planchas de madera y las bases metálicas del suelo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Bajo costo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Funciona con 240v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Altos costos de mantención (el pegamento de la madera desgasta las cuchillas)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Altas temperaturas pueden deformar la madera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Separación lenta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Producción de aserrín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09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464B56"/>
                          </a:solidFill>
                        </a:rPr>
                        <a:t>Avión industrial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Separación rápida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Fácil automatización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Costo inicial alto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Alta mantención (muchas partes móviles)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Polvo y partículas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No es posible recuperar la madera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4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464B56"/>
                          </a:solidFill>
                        </a:rPr>
                        <a:t>Cable cortador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Costo inicial bajo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Terciado intacto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Costo mantención bajo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Posibilidad de baja efectividad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Lento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93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464B56"/>
                          </a:solidFill>
                        </a:rPr>
                        <a:t>Cuchilla en máquina hidráulica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Alta seguridad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Simplicidad de diseño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Costo relativamente bajo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Bajo desgaste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Rápido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215900" marR="0" lvl="0" indent="-2222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64B56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en" sz="1100" u="none" strike="noStrike" cap="none">
                          <a:solidFill>
                            <a:srgbClr val="464B56"/>
                          </a:solidFill>
                        </a:rPr>
                        <a:t>Costo de adaptación elevados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47" name="Google Shape;247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87212" y="3083106"/>
            <a:ext cx="486559" cy="495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>
            <a:spLocks noGrp="1"/>
          </p:cNvSpPr>
          <p:nvPr>
            <p:ph type="title"/>
          </p:nvPr>
        </p:nvSpPr>
        <p:spPr>
          <a:xfrm>
            <a:off x="2200275" y="426259"/>
            <a:ext cx="6577800" cy="11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464B56"/>
              </a:buClr>
              <a:buSzPts val="3300"/>
              <a:buFont typeface="Century Schoolbook"/>
              <a:buNone/>
            </a:pPr>
            <a:r>
              <a:rPr lang="en"/>
              <a:t>Separación de planchas de terciado</a:t>
            </a:r>
            <a:endParaRPr/>
          </a:p>
        </p:txBody>
      </p:sp>
      <p:sp>
        <p:nvSpPr>
          <p:cNvPr id="253" name="Google Shape;253;p41"/>
          <p:cNvSpPr txBox="1">
            <a:spLocks noGrp="1"/>
          </p:cNvSpPr>
          <p:nvPr>
            <p:ph type="body" idx="1"/>
          </p:nvPr>
        </p:nvSpPr>
        <p:spPr>
          <a:xfrm>
            <a:off x="2200275" y="1828800"/>
            <a:ext cx="65778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25000" lnSpcReduction="20000"/>
          </a:bodyPr>
          <a:lstStyle/>
          <a:p>
            <a:pPr marL="241300" lvl="0" indent="-235743" algn="l" rtl="0">
              <a:lnSpc>
                <a:spcPct val="111000"/>
              </a:lnSpc>
              <a:spcBef>
                <a:spcPts val="0"/>
              </a:spcBef>
              <a:spcAft>
                <a:spcPts val="1600"/>
              </a:spcAft>
              <a:buClr>
                <a:srgbClr val="464B56"/>
              </a:buClr>
              <a:buSzPct val="83333"/>
              <a:buChar char="●"/>
            </a:pPr>
            <a:r>
              <a:rPr lang="en"/>
              <a:t>Se hizo una evaluación de características comunes de las tecnologías con valores del 0 al 10.</a:t>
            </a:r>
            <a:endParaRPr/>
          </a:p>
        </p:txBody>
      </p:sp>
      <p:graphicFrame>
        <p:nvGraphicFramePr>
          <p:cNvPr id="254" name="Google Shape;254;p41"/>
          <p:cNvGraphicFramePr/>
          <p:nvPr/>
        </p:nvGraphicFramePr>
        <p:xfrm>
          <a:off x="193783" y="2023677"/>
          <a:ext cx="8584475" cy="2848050"/>
        </p:xfrm>
        <a:graphic>
          <a:graphicData uri="http://schemas.openxmlformats.org/drawingml/2006/table">
            <a:tbl>
              <a:tblPr firstRow="1" bandRow="1">
                <a:noFill/>
                <a:tableStyleId>{C3E5ED5F-011D-4FB6-A6CB-6849108A1A7F}</a:tableStyleId>
              </a:tblPr>
              <a:tblGrid>
                <a:gridCol w="858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943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950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u="none" strike="noStrike" cap="none"/>
                        <a:t>Alternativa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/>
                        <a:t>Costo inicial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/>
                        <a:t>Costo mantención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/>
                        <a:t>Velocidad de separación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/>
                        <a:t>Exactitud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/>
                        <a:t>Fuente de poder (240v)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/>
                        <a:t>Automatizable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/>
                        <a:t>Producción de temperatura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/>
                        <a:t>Residuos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/>
                        <a:t>Recuperación de materiales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/>
                        <a:t>Eficiencia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/>
                        <a:t>Seguridad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none" strike="noStrike" cap="none"/>
                        <a:t>Puntaje Final</a:t>
                      </a:r>
                      <a:endParaRPr sz="1100"/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none" strike="noStrike" cap="none"/>
                        <a:t>Ranking</a:t>
                      </a:r>
                      <a:endParaRPr sz="1100"/>
                    </a:p>
                  </a:txBody>
                  <a:tcPr marL="68600" marR="68600" marT="34300" marB="343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0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Sierra eléctrica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10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4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6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63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0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Avión industrial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6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10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6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2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78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2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0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Cable cortador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4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4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10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58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4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3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Cuchilla en máquina hidráulica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6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10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464B56"/>
                          </a:solidFill>
                        </a:rPr>
                        <a:t>9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92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1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0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IMPORTANCIA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27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21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23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25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40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25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21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21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25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28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rgbClr val="464B56"/>
                          </a:solidFill>
                        </a:rPr>
                        <a:t>31</a:t>
                      </a:r>
                      <a:endParaRPr sz="1100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u="none" strike="noStrike" cap="none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u="none" strike="noStrike" cap="none">
                        <a:solidFill>
                          <a:srgbClr val="464B56"/>
                        </a:solidFill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5.</a:t>
            </a:r>
            <a:br>
              <a:rPr lang="es-CL" dirty="0"/>
            </a:br>
            <a:r>
              <a:rPr lang="es-CL" dirty="0"/>
              <a:t>Otras herramientas de diseño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90106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Teoría U</a:t>
            </a:r>
            <a:endParaRPr/>
          </a:p>
        </p:txBody>
      </p:sp>
      <p:sp>
        <p:nvSpPr>
          <p:cNvPr id="260" name="Google Shape;260;p42"/>
          <p:cNvSpPr txBox="1">
            <a:spLocks noGrp="1"/>
          </p:cNvSpPr>
          <p:nvPr>
            <p:ph type="body" idx="1"/>
          </p:nvPr>
        </p:nvSpPr>
        <p:spPr>
          <a:xfrm>
            <a:off x="4936050" y="1228675"/>
            <a:ext cx="38961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Desarrollada por Otto Scharmer, la Teoría U describe un nuevo enfoque para gestionar el cambio que pone un fuerte énfasis en la introspección y el autoconocimiento para romper patrones de comportamiento pasados e improductivos que pueden sofocar la creatividad y dificultar la toma de decisiones resuelta y efectiva.</a:t>
            </a:r>
            <a:endParaRPr sz="13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/>
              <a:t>Alienta a las personas a dar un paso atrás y reconocer nuevas perspectivas sobre los desafíos que enfrentan.</a:t>
            </a:r>
            <a:endParaRPr sz="1300"/>
          </a:p>
        </p:txBody>
      </p:sp>
      <p:pic>
        <p:nvPicPr>
          <p:cNvPr id="261" name="Google Shape;26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8675"/>
            <a:ext cx="4453601" cy="33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Doble diamante</a:t>
            </a:r>
            <a:endParaRPr/>
          </a:p>
        </p:txBody>
      </p:sp>
      <p:sp>
        <p:nvSpPr>
          <p:cNvPr id="267" name="Google Shape;267;p43"/>
          <p:cNvSpPr txBox="1">
            <a:spLocks noGrp="1"/>
          </p:cNvSpPr>
          <p:nvPr>
            <p:ph type="body" idx="1"/>
          </p:nvPr>
        </p:nvSpPr>
        <p:spPr>
          <a:xfrm>
            <a:off x="4843050" y="1228675"/>
            <a:ext cx="39891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Es una metodología de diseño e innovación, que pueden seguir tanto diseñadores como no diseñadores para encontrar soluciones a problemas complejos que respondan a las necesidades de las personas.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El origen del nombre del doble diamante es el diagrama de la imagen, en el que se visualiza este procedimiento. Se pasa por 4 fases. En 2 de ellas se explora una serie de ideas e hipótesis, en las que el diamante se abre, y luego en otras 2 etapas se definen estos conceptos y se llega a una solución final definitiva.</a:t>
            </a:r>
            <a:endParaRPr sz="1200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l="19949" t="10809" r="19871" b="6805"/>
          <a:stretch/>
        </p:blipFill>
        <p:spPr>
          <a:xfrm>
            <a:off x="311700" y="1228675"/>
            <a:ext cx="3687550" cy="33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centered design</a:t>
            </a:r>
            <a:endParaRPr/>
          </a:p>
        </p:txBody>
      </p:sp>
      <p:sp>
        <p:nvSpPr>
          <p:cNvPr id="274" name="Google Shape;274;p44"/>
          <p:cNvSpPr txBox="1">
            <a:spLocks noGrp="1"/>
          </p:cNvSpPr>
          <p:nvPr>
            <p:ph type="body" idx="1"/>
          </p:nvPr>
        </p:nvSpPr>
        <p:spPr>
          <a:xfrm>
            <a:off x="4378050" y="292850"/>
            <a:ext cx="4454100" cy="42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Human-centered design is a design structure that centralizes human needs, behaviors, wants, contexts, and analyzes the potential issues that users might encounter when using a particular product or service. Basically, designing a product or service that prioritizes a user-friendly experience from the start till the end. The more human-centric the design is, the more seamless the customer journey experience is.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Problem ( also called challenge)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Human-centered design aims to explore big, complex, ‘wicked’ problems impacting people and communities.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People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The human-centered design puts these impacted people at the heart of the design process.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Needs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The human-centered design process helps with identifying the underlying needs of the people who have been impacted by these problems.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Innovative solutions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The human-centered design process creates innovative solutions to address the needs of the people impacted by the problems.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Solving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The human-centered design involves a methodical process to solve these big problems impacting people.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Creative way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The human-centered design process is like a ‘map’ - a guide - to solve large problems.</a:t>
            </a:r>
            <a:endParaRPr sz="1200"/>
          </a:p>
        </p:txBody>
      </p:sp>
      <p:pic>
        <p:nvPicPr>
          <p:cNvPr id="275" name="Google Shape;27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96490"/>
            <a:ext cx="3901824" cy="200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centered design</a:t>
            </a:r>
            <a:endParaRPr/>
          </a:p>
        </p:txBody>
      </p:sp>
      <p:sp>
        <p:nvSpPr>
          <p:cNvPr id="281" name="Google Shape;281;p45"/>
          <p:cNvSpPr txBox="1">
            <a:spLocks noGrp="1"/>
          </p:cNvSpPr>
          <p:nvPr>
            <p:ph type="body" idx="1"/>
          </p:nvPr>
        </p:nvSpPr>
        <p:spPr>
          <a:xfrm>
            <a:off x="4378050" y="292850"/>
            <a:ext cx="4454100" cy="42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The key points to call out in the above statement are:</a:t>
            </a:r>
            <a:endParaRPr sz="1100"/>
          </a:p>
          <a:p>
            <a:pPr marL="342900" lvl="0" indent="-298450" algn="l" rtl="0">
              <a:spcBef>
                <a:spcPts val="160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b="1"/>
              <a:t>Problem ( also called challenge)</a:t>
            </a:r>
            <a:r>
              <a:rPr lang="en" sz="1100"/>
              <a:t>. Human-centered design aims to explore big, complex, ‘wicked’ problems impacting people and communities.</a:t>
            </a:r>
            <a:endParaRPr sz="1100"/>
          </a:p>
          <a:p>
            <a:pPr marL="3429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b="1"/>
              <a:t>People</a:t>
            </a:r>
            <a:r>
              <a:rPr lang="en" sz="1100"/>
              <a:t>. The human-centered design puts these impacted people at the heart of the design process.</a:t>
            </a:r>
            <a:endParaRPr sz="1100"/>
          </a:p>
          <a:p>
            <a:pPr marL="3429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b="1"/>
              <a:t>Needs</a:t>
            </a:r>
            <a:r>
              <a:rPr lang="en" sz="1100"/>
              <a:t>. The human-centered design process helps with identifying the underlying needs of the people who have been impacted by these problems.</a:t>
            </a:r>
            <a:endParaRPr sz="1100"/>
          </a:p>
          <a:p>
            <a:pPr marL="3429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b="1"/>
              <a:t>Innovative solutions</a:t>
            </a:r>
            <a:r>
              <a:rPr lang="en" sz="1100"/>
              <a:t>. The human-centered design process creates innovative solutions to address the needs of the people impacted by the problems.</a:t>
            </a:r>
            <a:endParaRPr sz="1100"/>
          </a:p>
          <a:p>
            <a:pPr marL="3429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b="1"/>
              <a:t>Solving</a:t>
            </a:r>
            <a:r>
              <a:rPr lang="en" sz="1100"/>
              <a:t>. The human-centered design involves a methodical process to solve these big problems impacting people.</a:t>
            </a:r>
            <a:endParaRPr sz="1100"/>
          </a:p>
          <a:p>
            <a:pPr marL="3429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b="1"/>
              <a:t>Creative way</a:t>
            </a:r>
            <a:r>
              <a:rPr lang="en" sz="1100"/>
              <a:t>. The human-centered design process is like a ‘map’ - a guide - to solve large problems.</a:t>
            </a:r>
            <a:endParaRPr sz="1100"/>
          </a:p>
        </p:txBody>
      </p:sp>
      <p:pic>
        <p:nvPicPr>
          <p:cNvPr id="282" name="Google Shape;28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96490"/>
            <a:ext cx="3901824" cy="200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0.Anuncios</a:t>
            </a:r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Proceso de fabricación del acero</a:t>
            </a:r>
            <a:endParaRPr/>
          </a:p>
        </p:txBody>
      </p:sp>
      <p:pic>
        <p:nvPicPr>
          <p:cNvPr id="288" name="Google Shape;2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09950"/>
            <a:ext cx="2835861" cy="3781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0961" y="1209950"/>
            <a:ext cx="5041534" cy="37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7"/>
          <p:cNvSpPr txBox="1">
            <a:spLocks noGrp="1"/>
          </p:cNvSpPr>
          <p:nvPr>
            <p:ph type="title"/>
          </p:nvPr>
        </p:nvSpPr>
        <p:spPr>
          <a:xfrm>
            <a:off x="303150" y="173425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Actividades</a:t>
            </a:r>
            <a:endParaRPr/>
          </a:p>
        </p:txBody>
      </p:sp>
      <p:pic>
        <p:nvPicPr>
          <p:cNvPr id="295" name="Google Shape;29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63" y="1057550"/>
            <a:ext cx="8244468" cy="378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Sustainable materials</a:t>
            </a:r>
            <a:endParaRPr/>
          </a:p>
        </p:txBody>
      </p:sp>
      <p:pic>
        <p:nvPicPr>
          <p:cNvPr id="301" name="Google Shape;30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1951" y="748200"/>
            <a:ext cx="3660059" cy="4149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10" y="748200"/>
            <a:ext cx="3667354" cy="4149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0DA33D-71D1-6DF4-57E5-2D98E524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Evaluación docente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9E3AC6-C171-C80A-5BE8-E2FAAA90D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75" y="1057550"/>
            <a:ext cx="6695450" cy="373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0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0DA33D-71D1-6DF4-57E5-2D98E524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Evaluación docente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BF01E3-6DE0-7CFB-2CF1-9D5B5169D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573" y="1057550"/>
            <a:ext cx="6884854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587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0DA33D-71D1-6DF4-57E5-2D98E524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Evaluación docente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8E3AF0-C58E-1C02-0ACC-077B959B6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585" y="1057550"/>
            <a:ext cx="6856830" cy="384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741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0DA33D-71D1-6DF4-57E5-2D98E524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Evaluación docente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69F82B-19D1-B319-F9FB-AB71FF341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057550"/>
            <a:ext cx="7112000" cy="398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016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0DA33D-71D1-6DF4-57E5-2D98E524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Evaluación docente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AA235FC-E4EF-343E-53D2-29A1874555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6423136"/>
              </p:ext>
            </p:extLst>
          </p:nvPr>
        </p:nvGraphicFramePr>
        <p:xfrm>
          <a:off x="284163" y="1057550"/>
          <a:ext cx="4287837" cy="3951106"/>
        </p:xfrm>
        <a:graphic>
          <a:graphicData uri="http://schemas.openxmlformats.org/drawingml/2006/table">
            <a:tbl>
              <a:tblPr>
                <a:tableStyleId>{C3E5ED5F-011D-4FB6-A6CB-6849108A1A7F}</a:tableStyleId>
              </a:tblPr>
              <a:tblGrid>
                <a:gridCol w="4287837">
                  <a:extLst>
                    <a:ext uri="{9D8B030D-6E8A-4147-A177-3AD203B41FA5}">
                      <a16:colId xmlns:a16="http://schemas.microsoft.com/office/drawing/2014/main" val="434457824"/>
                    </a:ext>
                  </a:extLst>
                </a:gridCol>
              </a:tblGrid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b="1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¿Qué oportunidades de mejora identifica en el/la docente?</a:t>
                      </a:r>
                      <a:endParaRPr lang="es-CL" sz="1400" b="1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677674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Mejorar la explicación de fórmulas matemáticas. 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385890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Ninguna 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344323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Actitud ante las evaluaciones 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4838344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Ninguna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728483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El sistema de participación en clases. A veces, se vuelve subjetivo registrar qué respuesta de un alumno cuenta como participación.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7304621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ser más interactivo en la clase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754687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clases más dinámicas y de participación al alumno.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594736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Ninguna 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862048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Que revisar las rubricas en clase, antes de la evaluación.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6861294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repasar un poco más lo contenidos preguntados durante la evaluación (presentación)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2394961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no tengo 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6000768"/>
                  </a:ext>
                </a:extLst>
              </a:tr>
              <a:tr h="24421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Aumentar el tono de voz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69627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27A0FD2-7BA1-1A45-B8F4-0924441C0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8352347"/>
              </p:ext>
            </p:extLst>
          </p:nvPr>
        </p:nvGraphicFramePr>
        <p:xfrm>
          <a:off x="4687887" y="757827"/>
          <a:ext cx="4287837" cy="4250829"/>
        </p:xfrm>
        <a:graphic>
          <a:graphicData uri="http://schemas.openxmlformats.org/drawingml/2006/table">
            <a:tbl>
              <a:tblPr>
                <a:tableStyleId>{C3E5ED5F-011D-4FB6-A6CB-6849108A1A7F}</a:tableStyleId>
              </a:tblPr>
              <a:tblGrid>
                <a:gridCol w="4287837">
                  <a:extLst>
                    <a:ext uri="{9D8B030D-6E8A-4147-A177-3AD203B41FA5}">
                      <a16:colId xmlns:a16="http://schemas.microsoft.com/office/drawing/2014/main" val="434457824"/>
                    </a:ext>
                  </a:extLst>
                </a:gridCol>
              </a:tblGrid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Incentivar de otras maneras la participación en clases.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8003480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>
                          <a:solidFill>
                            <a:schemeClr val="accent1"/>
                          </a:solidFill>
                          <a:effectLst/>
                        </a:rPr>
                        <a:t>Un trabajo continuo en las clases, hemos perdido demasiadas clases en el semestre </a:t>
                      </a:r>
                      <a:endParaRPr lang="es-CL" sz="1400" b="0" i="0" u="none" strike="noStrike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4285591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Si cercanía hacia los estudiantes 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817356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>
                          <a:solidFill>
                            <a:schemeClr val="accent1"/>
                          </a:solidFill>
                          <a:effectLst/>
                        </a:rPr>
                        <a:t>No aplica</a:t>
                      </a:r>
                      <a:endParaRPr lang="es-CL" sz="1400" b="0" i="0" u="none" strike="noStrike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2444934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>
                          <a:solidFill>
                            <a:schemeClr val="accent1"/>
                          </a:solidFill>
                          <a:effectLst/>
                        </a:rPr>
                        <a:t>Organización </a:t>
                      </a:r>
                      <a:endParaRPr lang="es-CL" sz="1400" b="0" i="0" u="none" strike="noStrike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7219118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Todo bien muy buen profesor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9911313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>
                          <a:solidFill>
                            <a:schemeClr val="accent1"/>
                          </a:solidFill>
                          <a:effectLst/>
                        </a:rPr>
                        <a:t>Clases más didácticas considerando la hora en la que son</a:t>
                      </a:r>
                      <a:endParaRPr lang="es-CL" sz="1400" b="0" i="0" u="none" strike="noStrike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442711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Utilizar herramientas como </a:t>
                      </a:r>
                      <a:r>
                        <a:rPr lang="es-CL" sz="1400" u="none" strike="noStrike" dirty="0" err="1">
                          <a:solidFill>
                            <a:schemeClr val="accent1"/>
                          </a:solidFill>
                          <a:effectLst/>
                        </a:rPr>
                        <a:t>kahoot</a:t>
                      </a:r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 para hacer más interactiva la clase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652439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Quizás realizar las clases más enfocadas en el proyecto que se debe realizar.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959161"/>
                  </a:ext>
                </a:extLst>
              </a:tr>
              <a:tr h="33808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hasta el momento todo bien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946127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mucha conversación sobre la información, pocas actividades 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435367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Mejorar con las fechas de recuperación de clases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59532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Mejorar modulación 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458752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ser más conciso 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3143484"/>
                  </a:ext>
                </a:extLst>
              </a:tr>
              <a:tr h="193191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No forzar tanto la interacción </a:t>
                      </a:r>
                      <a:endParaRPr lang="es-CL" sz="14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62" marR="5162" marT="5162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30362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2528615"/>
      </p:ext>
    </p:extLst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1864</Words>
  <Application>Microsoft Office PowerPoint</Application>
  <PresentationFormat>On-screen Show (16:9)</PresentationFormat>
  <Paragraphs>280</Paragraphs>
  <Slides>42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Source Code Pro</vt:lpstr>
      <vt:lpstr>Century Schoolbook</vt:lpstr>
      <vt:lpstr>Amatic SC</vt:lpstr>
      <vt:lpstr>Beach Day</vt:lpstr>
      <vt:lpstr>Ingeniería y Desarrollo Sostenible</vt:lpstr>
      <vt:lpstr>Resultado de aprendizaje asociado</vt:lpstr>
      <vt:lpstr>Contenidos</vt:lpstr>
      <vt:lpstr>0.Anuncios</vt:lpstr>
      <vt:lpstr>Evaluación docente</vt:lpstr>
      <vt:lpstr>Evaluación docente</vt:lpstr>
      <vt:lpstr>Evaluación docente</vt:lpstr>
      <vt:lpstr>Evaluación docente</vt:lpstr>
      <vt:lpstr>Evaluación docente</vt:lpstr>
      <vt:lpstr>Sobre evaluaciones</vt:lpstr>
      <vt:lpstr>Sobre evaluaciones</vt:lpstr>
      <vt:lpstr>Sobre evaluaciones</vt:lpstr>
      <vt:lpstr>Sobre evaluaciones</vt:lpstr>
      <vt:lpstr>1.  Introducción al ecodiseño</vt:lpstr>
      <vt:lpstr>El Diseño</vt:lpstr>
      <vt:lpstr>Habilidades Requeridas para el Diseño</vt:lpstr>
      <vt:lpstr>¿Qué significa diseñar para la sustentabilidad?</vt:lpstr>
      <vt:lpstr>2. Fases del diseño</vt:lpstr>
      <vt:lpstr>Proceso de diseño clásico</vt:lpstr>
      <vt:lpstr>PowerPoint Presentation</vt:lpstr>
      <vt:lpstr>PowerPoint Presentation</vt:lpstr>
      <vt:lpstr>Shrilk y biomimetics </vt:lpstr>
      <vt:lpstr>3. Oportunidades para la sostenibilidad</vt:lpstr>
      <vt:lpstr>Diseño del modelo de vida completo (Whole-life Model design)</vt:lpstr>
      <vt:lpstr>PowerPoint Presentation</vt:lpstr>
      <vt:lpstr>Fuentes sustentables</vt:lpstr>
      <vt:lpstr>Manufactura sustentable</vt:lpstr>
      <vt:lpstr>Uso y mantención sustentable</vt:lpstr>
      <vt:lpstr>Disposición y recuperación responsable</vt:lpstr>
      <vt:lpstr>¿Qué significa diseñar para la sustentabilidad?</vt:lpstr>
      <vt:lpstr>4. Ejemplo de ecodiseño</vt:lpstr>
      <vt:lpstr>Separación de planchas de terciado</vt:lpstr>
      <vt:lpstr>Separación de planchas de terciado</vt:lpstr>
      <vt:lpstr>Separación de planchas de terciado</vt:lpstr>
      <vt:lpstr>5. Otras herramientas de diseño</vt:lpstr>
      <vt:lpstr>Teoría U</vt:lpstr>
      <vt:lpstr>Doble diamante</vt:lpstr>
      <vt:lpstr>Human centered design</vt:lpstr>
      <vt:lpstr>Human centered design</vt:lpstr>
      <vt:lpstr>Proceso de fabricación del acero</vt:lpstr>
      <vt:lpstr>Actividades</vt:lpstr>
      <vt:lpstr>Sustainable materials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Ingeniería y Desarrollo Sostenible</dc:title>
  <cp:lastModifiedBy>Rafael Quezada Gaete</cp:lastModifiedBy>
  <cp:revision>4</cp:revision>
  <dcterms:modified xsi:type="dcterms:W3CDTF">2023-05-23T13:56:28Z</dcterms:modified>
</cp:coreProperties>
</file>